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3" r:id="rId2"/>
    <p:sldId id="271" r:id="rId3"/>
    <p:sldId id="279" r:id="rId4"/>
    <p:sldId id="282" r:id="rId5"/>
    <p:sldId id="269" r:id="rId6"/>
    <p:sldId id="268" r:id="rId7"/>
    <p:sldId id="267" r:id="rId8"/>
    <p:sldId id="266" r:id="rId9"/>
    <p:sldId id="264" r:id="rId10"/>
    <p:sldId id="281" r:id="rId11"/>
  </p:sldIdLst>
  <p:sldSz cx="138176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624" y="84"/>
      </p:cViewPr>
      <p:guideLst>
        <p:guide orient="horz" pos="2880"/>
        <p:guide pos="29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9671F-7833-416D-BE05-A08DF47E4E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38400" y="582613"/>
            <a:ext cx="5181600" cy="2914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692525"/>
            <a:ext cx="8045450" cy="3497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F0847-4F13-440A-A670-F7A21FAD5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04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5445" y="843765"/>
            <a:ext cx="6013796" cy="613117"/>
          </a:xfrm>
        </p:spPr>
        <p:txBody>
          <a:bodyPr lIns="0" tIns="0" rIns="0" bIns="0"/>
          <a:lstStyle>
            <a:lvl1pPr>
              <a:defRPr sz="3984" b="0" i="0">
                <a:solidFill>
                  <a:schemeClr val="tx1"/>
                </a:solidFill>
                <a:latin typeface="Bookman Old Style"/>
                <a:cs typeface="Bookman Old Style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95445" y="843770"/>
            <a:ext cx="6026707" cy="6131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84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72640" y="4352544"/>
            <a:ext cx="96723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AC5A-42CB-454D-9397-0098A8655B2C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5445" y="843765"/>
            <a:ext cx="6013796" cy="613117"/>
          </a:xfrm>
        </p:spPr>
        <p:txBody>
          <a:bodyPr lIns="0" tIns="0" rIns="0" bIns="0"/>
          <a:lstStyle>
            <a:lvl1pPr>
              <a:defRPr sz="3984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0880" y="1787652"/>
            <a:ext cx="60106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16064" y="1787652"/>
            <a:ext cx="60106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E2286-102E-49A4-B54C-42CBC4DF400E}" type="datetime1">
              <a:rPr lang="en-US" smtClean="0"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5445" y="843765"/>
            <a:ext cx="6013796" cy="613117"/>
          </a:xfrm>
        </p:spPr>
        <p:txBody>
          <a:bodyPr lIns="0" tIns="0" rIns="0" bIns="0"/>
          <a:lstStyle>
            <a:lvl1pPr>
              <a:defRPr sz="3984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F0061-CAA2-492F-BDBA-B5E5D0585A88}" type="datetime1">
              <a:rPr lang="en-US" smtClean="0"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43731-3500-43AF-BE5C-14322BF6CDBC}" type="datetime1">
              <a:rPr lang="en-US" smtClean="0"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5445" y="843765"/>
            <a:ext cx="601379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0880" y="1787652"/>
            <a:ext cx="12435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697984" y="7228332"/>
            <a:ext cx="44216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0880" y="7228332"/>
            <a:ext cx="31780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7F58-2EA1-4AF3-A851-3138A5EDDA2A}" type="datetime1">
              <a:rPr lang="en-US" smtClean="0"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48672" y="7228332"/>
            <a:ext cx="31780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8056">
        <a:defRPr>
          <a:latin typeface="+mn-lt"/>
          <a:ea typeface="+mn-ea"/>
          <a:cs typeface="+mn-cs"/>
        </a:defRPr>
      </a:lvl2pPr>
      <a:lvl3pPr marL="1256111">
        <a:defRPr>
          <a:latin typeface="+mn-lt"/>
          <a:ea typeface="+mn-ea"/>
          <a:cs typeface="+mn-cs"/>
        </a:defRPr>
      </a:lvl3pPr>
      <a:lvl4pPr marL="1884167">
        <a:defRPr>
          <a:latin typeface="+mn-lt"/>
          <a:ea typeface="+mn-ea"/>
          <a:cs typeface="+mn-cs"/>
        </a:defRPr>
      </a:lvl4pPr>
      <a:lvl5pPr marL="2512223">
        <a:defRPr>
          <a:latin typeface="+mn-lt"/>
          <a:ea typeface="+mn-ea"/>
          <a:cs typeface="+mn-cs"/>
        </a:defRPr>
      </a:lvl5pPr>
      <a:lvl6pPr marL="3140278">
        <a:defRPr>
          <a:latin typeface="+mn-lt"/>
          <a:ea typeface="+mn-ea"/>
          <a:cs typeface="+mn-cs"/>
        </a:defRPr>
      </a:lvl6pPr>
      <a:lvl7pPr marL="3768334">
        <a:defRPr>
          <a:latin typeface="+mn-lt"/>
          <a:ea typeface="+mn-ea"/>
          <a:cs typeface="+mn-cs"/>
        </a:defRPr>
      </a:lvl7pPr>
      <a:lvl8pPr marL="4396389">
        <a:defRPr>
          <a:latin typeface="+mn-lt"/>
          <a:ea typeface="+mn-ea"/>
          <a:cs typeface="+mn-cs"/>
        </a:defRPr>
      </a:lvl8pPr>
      <a:lvl9pPr marL="502444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8056">
        <a:defRPr>
          <a:latin typeface="+mn-lt"/>
          <a:ea typeface="+mn-ea"/>
          <a:cs typeface="+mn-cs"/>
        </a:defRPr>
      </a:lvl2pPr>
      <a:lvl3pPr marL="1256111">
        <a:defRPr>
          <a:latin typeface="+mn-lt"/>
          <a:ea typeface="+mn-ea"/>
          <a:cs typeface="+mn-cs"/>
        </a:defRPr>
      </a:lvl3pPr>
      <a:lvl4pPr marL="1884167">
        <a:defRPr>
          <a:latin typeface="+mn-lt"/>
          <a:ea typeface="+mn-ea"/>
          <a:cs typeface="+mn-cs"/>
        </a:defRPr>
      </a:lvl4pPr>
      <a:lvl5pPr marL="2512223">
        <a:defRPr>
          <a:latin typeface="+mn-lt"/>
          <a:ea typeface="+mn-ea"/>
          <a:cs typeface="+mn-cs"/>
        </a:defRPr>
      </a:lvl5pPr>
      <a:lvl6pPr marL="3140278">
        <a:defRPr>
          <a:latin typeface="+mn-lt"/>
          <a:ea typeface="+mn-ea"/>
          <a:cs typeface="+mn-cs"/>
        </a:defRPr>
      </a:lvl6pPr>
      <a:lvl7pPr marL="3768334">
        <a:defRPr>
          <a:latin typeface="+mn-lt"/>
          <a:ea typeface="+mn-ea"/>
          <a:cs typeface="+mn-cs"/>
        </a:defRPr>
      </a:lvl7pPr>
      <a:lvl8pPr marL="4396389">
        <a:defRPr>
          <a:latin typeface="+mn-lt"/>
          <a:ea typeface="+mn-ea"/>
          <a:cs typeface="+mn-cs"/>
        </a:defRPr>
      </a:lvl8pPr>
      <a:lvl9pPr marL="502444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50689" y="5144247"/>
            <a:ext cx="126487" cy="336717"/>
          </a:xfrm>
          <a:custGeom>
            <a:avLst/>
            <a:gdLst/>
            <a:ahLst/>
            <a:cxnLst/>
            <a:rect l="l" t="t" r="r" b="b"/>
            <a:pathLst>
              <a:path w="92075" h="245110">
                <a:moveTo>
                  <a:pt x="91605" y="0"/>
                </a:moveTo>
                <a:lnTo>
                  <a:pt x="0" y="0"/>
                </a:lnTo>
                <a:lnTo>
                  <a:pt x="0" y="244716"/>
                </a:lnTo>
                <a:lnTo>
                  <a:pt x="91605" y="244716"/>
                </a:lnTo>
                <a:lnTo>
                  <a:pt x="91605" y="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812800" y="425658"/>
            <a:ext cx="12313920" cy="1864276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algn="ctr">
              <a:spcBef>
                <a:spcPts val="7"/>
              </a:spcBef>
            </a:pPr>
            <a:r>
              <a:rPr lang="en-US" sz="4000" b="1" spc="-7" dirty="0">
                <a:latin typeface="+mn-lt"/>
                <a:cs typeface="Times New Roman"/>
              </a:rPr>
              <a:t>UMPIRE </a:t>
            </a:r>
            <a:r>
              <a:rPr lang="en-US" sz="4000" b="1" dirty="0">
                <a:latin typeface="+mn-lt"/>
                <a:cs typeface="Times New Roman"/>
              </a:rPr>
              <a:t>ALIGNING BEHIND THE OFFENSE</a:t>
            </a:r>
            <a:br>
              <a:rPr lang="en-US" sz="4000" b="1" dirty="0">
                <a:latin typeface="+mn-lt"/>
                <a:cs typeface="Times New Roman"/>
              </a:rPr>
            </a:br>
            <a:r>
              <a:rPr lang="en-US" sz="4000" b="1" i="1" dirty="0">
                <a:latin typeface="+mn-lt"/>
                <a:cs typeface="Times New Roman"/>
              </a:rPr>
              <a:t>POSITION / MECHANIC</a:t>
            </a:r>
            <a:br>
              <a:rPr lang="en-US" sz="4000" b="1" i="1" dirty="0">
                <a:latin typeface="+mn-lt"/>
                <a:cs typeface="Times New Roman"/>
              </a:rPr>
            </a:br>
            <a:r>
              <a:rPr lang="en-US" sz="4000" b="1" i="1" dirty="0">
                <a:latin typeface="+mn-lt"/>
                <a:cs typeface="Times New Roman"/>
              </a:rPr>
              <a:t>TIPS FOR THE UMPIRE FOR 2020</a:t>
            </a:r>
            <a:r>
              <a:rPr lang="en-US" sz="4000" b="1" dirty="0">
                <a:latin typeface="+mn-lt"/>
                <a:cs typeface="Times New Roman"/>
              </a:rPr>
              <a:t> </a:t>
            </a:r>
            <a:endParaRPr lang="en-US" sz="4000" b="1" spc="-7" dirty="0">
              <a:latin typeface="+mn-lt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2663028" y="3008991"/>
            <a:ext cx="8807672" cy="4057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9948672" y="7228332"/>
            <a:ext cx="3178048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45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65200" y="535410"/>
            <a:ext cx="11506199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sv-SE" sz="4000" b="1" i="1" spc="-7" dirty="0">
                <a:latin typeface="+mn-lt"/>
                <a:cs typeface="Calibri"/>
              </a:rPr>
              <a:t>SCORING</a:t>
            </a:r>
            <a:r>
              <a:rPr lang="sv-SE" sz="4000" b="1" i="1" spc="302" dirty="0">
                <a:latin typeface="+mn-lt"/>
                <a:cs typeface="Calibri"/>
              </a:rPr>
              <a:t> </a:t>
            </a:r>
            <a:r>
              <a:rPr lang="sv-SE" sz="4000" b="1" i="1" spc="-7" dirty="0">
                <a:latin typeface="+mn-lt"/>
                <a:cs typeface="Calibri"/>
              </a:rPr>
              <a:t>KICKS – FG VS TRY</a:t>
            </a:r>
            <a:endParaRPr sz="4000" spc="-7" dirty="0">
              <a:latin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5200" y="1295400"/>
            <a:ext cx="12039600" cy="6068561"/>
          </a:xfrm>
          <a:prstGeom prst="rect">
            <a:avLst/>
          </a:prstGeom>
        </p:spPr>
        <p:txBody>
          <a:bodyPr vert="horz" wrap="square" lIns="0" tIns="180571" rIns="0" bIns="0" rtlCol="0">
            <a:spAutoFit/>
          </a:bodyPr>
          <a:lstStyle/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600" dirty="0">
                <a:cs typeface="Calibri"/>
              </a:rPr>
              <a:t>The </a:t>
            </a:r>
            <a:r>
              <a:rPr lang="en-US" sz="3600" spc="-14" dirty="0">
                <a:cs typeface="Calibri"/>
              </a:rPr>
              <a:t>Umpire stay in the of</a:t>
            </a:r>
            <a:r>
              <a:rPr lang="en-US" sz="3600" spc="-21" dirty="0">
                <a:cs typeface="Calibri"/>
              </a:rPr>
              <a:t>fensive </a:t>
            </a:r>
            <a:r>
              <a:rPr lang="en-US" sz="3600" dirty="0">
                <a:cs typeface="Calibri"/>
              </a:rPr>
              <a:t>backfield focused on line play </a:t>
            </a: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600" dirty="0"/>
              <a:t>R would always line up on the kicking leg and U would be opposite of R.</a:t>
            </a: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600" dirty="0"/>
              <a:t>R would have kicker responsibilities and U would have snapper responsibilities and all other blocking responsibilities. </a:t>
            </a: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600" dirty="0"/>
              <a:t>If a bad snap occurs and is recovered by receivers and advanced (FG only), R would have GL responsibilities and U would clean up behind.</a:t>
            </a:r>
            <a:endParaRPr lang="en-US" sz="3600" spc="-7" dirty="0">
              <a:cs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948672" y="7228332"/>
            <a:ext cx="3178048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50689" y="5144247"/>
            <a:ext cx="126487" cy="336717"/>
          </a:xfrm>
          <a:custGeom>
            <a:avLst/>
            <a:gdLst/>
            <a:ahLst/>
            <a:cxnLst/>
            <a:rect l="l" t="t" r="r" b="b"/>
            <a:pathLst>
              <a:path w="92075" h="245110">
                <a:moveTo>
                  <a:pt x="91605" y="0"/>
                </a:moveTo>
                <a:lnTo>
                  <a:pt x="0" y="0"/>
                </a:lnTo>
                <a:lnTo>
                  <a:pt x="0" y="244716"/>
                </a:lnTo>
                <a:lnTo>
                  <a:pt x="91605" y="244716"/>
                </a:lnTo>
                <a:lnTo>
                  <a:pt x="91605" y="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1270000" y="463850"/>
            <a:ext cx="11125200" cy="1248723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dirty="0">
                <a:latin typeface="+mn-lt"/>
                <a:cs typeface="Calibri"/>
              </a:rPr>
              <a:t>U ON RUNNING</a:t>
            </a:r>
            <a:r>
              <a:rPr lang="en-US" sz="4000" b="1" i="1" spc="330" dirty="0">
                <a:latin typeface="+mn-lt"/>
                <a:cs typeface="Calibri"/>
              </a:rPr>
              <a:t> </a:t>
            </a:r>
            <a:r>
              <a:rPr lang="en-US" sz="4000" b="1" i="1" spc="-103" dirty="0">
                <a:latin typeface="+mn-lt"/>
                <a:cs typeface="Calibri"/>
              </a:rPr>
              <a:t>PLAY</a:t>
            </a:r>
            <a:br>
              <a:rPr lang="en-US" sz="4000" b="1" i="1" spc="-103" dirty="0">
                <a:latin typeface="+mn-lt"/>
                <a:cs typeface="Calibri"/>
              </a:rPr>
            </a:br>
            <a:r>
              <a:rPr lang="en-US" sz="4000" b="1" i="1" spc="-103" dirty="0">
                <a:latin typeface="+mn-lt"/>
                <a:cs typeface="Calibri"/>
              </a:rPr>
              <a:t>RIGHT HANDED QB, FLIP FOR LEFT HANDED</a:t>
            </a:r>
            <a:endParaRPr lang="en-US" sz="4000" spc="-7" dirty="0"/>
          </a:p>
        </p:txBody>
      </p:sp>
      <p:sp>
        <p:nvSpPr>
          <p:cNvPr id="10" name="object 3"/>
          <p:cNvSpPr txBox="1"/>
          <p:nvPr/>
        </p:nvSpPr>
        <p:spPr>
          <a:xfrm>
            <a:off x="508000" y="1906805"/>
            <a:ext cx="12725400" cy="5021318"/>
          </a:xfrm>
          <a:prstGeom prst="rect">
            <a:avLst/>
          </a:prstGeom>
        </p:spPr>
        <p:txBody>
          <a:bodyPr vert="horz" wrap="square" lIns="0" tIns="95956" rIns="0" bIns="0" rtlCol="0">
            <a:spAutoFit/>
          </a:bodyPr>
          <a:lstStyle/>
          <a:p>
            <a:pPr marL="488488" marR="215458" indent="-471914">
              <a:spcBef>
                <a:spcPts val="1284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21" dirty="0">
                <a:cs typeface="Calibri"/>
              </a:rPr>
              <a:t>Read </a:t>
            </a:r>
            <a:r>
              <a:rPr sz="3200" dirty="0">
                <a:cs typeface="Calibri"/>
              </a:rPr>
              <a:t>run, </a:t>
            </a:r>
            <a:r>
              <a:rPr sz="3200" spc="-7" dirty="0">
                <a:cs typeface="Calibri"/>
              </a:rPr>
              <a:t>hold </a:t>
            </a:r>
            <a:r>
              <a:rPr sz="3200" dirty="0">
                <a:cs typeface="Calibri"/>
              </a:rPr>
              <a:t>position </a:t>
            </a:r>
            <a:r>
              <a:rPr sz="3200" spc="7" dirty="0">
                <a:cs typeface="Calibri"/>
              </a:rPr>
              <a:t>and </a:t>
            </a:r>
            <a:r>
              <a:rPr sz="3200" spc="-7" dirty="0">
                <a:cs typeface="Calibri"/>
              </a:rPr>
              <a:t>move </a:t>
            </a:r>
            <a:r>
              <a:rPr sz="3200" spc="-14" dirty="0">
                <a:cs typeface="Calibri"/>
              </a:rPr>
              <a:t>parallel to</a:t>
            </a:r>
            <a:r>
              <a:rPr sz="3200" spc="-137" dirty="0">
                <a:cs typeface="Calibri"/>
              </a:rPr>
              <a:t> </a:t>
            </a:r>
            <a:r>
              <a:rPr sz="3200" dirty="0">
                <a:cs typeface="Calibri"/>
              </a:rPr>
              <a:t>the  </a:t>
            </a:r>
            <a:r>
              <a:rPr sz="3200" spc="-27" dirty="0">
                <a:cs typeface="Calibri"/>
              </a:rPr>
              <a:t>LOS </a:t>
            </a:r>
            <a:r>
              <a:rPr sz="3200" spc="-14" dirty="0">
                <a:cs typeface="Calibri"/>
              </a:rPr>
              <a:t>until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play </a:t>
            </a:r>
            <a:r>
              <a:rPr sz="3200" spc="-7" dirty="0">
                <a:cs typeface="Calibri"/>
              </a:rPr>
              <a:t>goes past </a:t>
            </a:r>
            <a:r>
              <a:rPr sz="3200" dirty="0">
                <a:cs typeface="Calibri"/>
              </a:rPr>
              <a:t>the</a:t>
            </a:r>
            <a:r>
              <a:rPr sz="3200" spc="-55" dirty="0">
                <a:cs typeface="Calibri"/>
              </a:rPr>
              <a:t> </a:t>
            </a:r>
            <a:r>
              <a:rPr sz="3200" spc="-27" dirty="0">
                <a:cs typeface="Calibri"/>
              </a:rPr>
              <a:t>LOS</a:t>
            </a:r>
            <a:endParaRPr sz="3200" dirty="0">
              <a:cs typeface="Calibri"/>
            </a:endParaRPr>
          </a:p>
          <a:p>
            <a:pPr marL="488488" marR="4099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Responsible </a:t>
            </a:r>
            <a:r>
              <a:rPr sz="3200" spc="-34" dirty="0">
                <a:cs typeface="Calibri"/>
              </a:rPr>
              <a:t>for </a:t>
            </a:r>
            <a:r>
              <a:rPr sz="3200" dirty="0">
                <a:cs typeface="Calibri"/>
              </a:rPr>
              <a:t>initial </a:t>
            </a:r>
            <a:r>
              <a:rPr sz="3200" spc="-7" dirty="0">
                <a:cs typeface="Calibri"/>
              </a:rPr>
              <a:t>blocks </a:t>
            </a:r>
            <a:r>
              <a:rPr sz="3200" spc="-14" dirty="0">
                <a:cs typeface="Calibri"/>
              </a:rPr>
              <a:t>by </a:t>
            </a:r>
            <a:r>
              <a:rPr lang="en-US" sz="3200" spc="-14" dirty="0">
                <a:cs typeface="Calibri"/>
              </a:rPr>
              <a:t>LG, </a:t>
            </a:r>
            <a:r>
              <a:rPr sz="3200" spc="-7" dirty="0">
                <a:cs typeface="Calibri"/>
              </a:rPr>
              <a:t>C, </a:t>
            </a:r>
            <a:r>
              <a:rPr lang="en-US" sz="3200" spc="-27" dirty="0">
                <a:cs typeface="Calibri"/>
              </a:rPr>
              <a:t>R</a:t>
            </a:r>
            <a:r>
              <a:rPr sz="3200" spc="-27" dirty="0">
                <a:cs typeface="Calibri"/>
              </a:rPr>
              <a:t>G, </a:t>
            </a:r>
            <a:r>
              <a:rPr lang="en-US" sz="3200" spc="-131" dirty="0">
                <a:cs typeface="Calibri"/>
              </a:rPr>
              <a:t>R</a:t>
            </a:r>
            <a:r>
              <a:rPr sz="3200" spc="-131" dirty="0">
                <a:cs typeface="Calibri"/>
              </a:rPr>
              <a:t>T </a:t>
            </a:r>
            <a:r>
              <a:rPr sz="3200" spc="-14" dirty="0">
                <a:cs typeface="Calibri"/>
              </a:rPr>
              <a:t>progress </a:t>
            </a:r>
            <a:r>
              <a:rPr sz="3200" spc="-7" dirty="0">
                <a:cs typeface="Calibri"/>
              </a:rPr>
              <a:t>inside</a:t>
            </a:r>
            <a:r>
              <a:rPr sz="3200" spc="-21" dirty="0">
                <a:cs typeface="Calibri"/>
              </a:rPr>
              <a:t> </a:t>
            </a:r>
            <a:r>
              <a:rPr sz="3200" spc="-7" dirty="0">
                <a:cs typeface="Calibri"/>
              </a:rPr>
              <a:t>out.</a:t>
            </a:r>
            <a:endParaRPr sz="3200" dirty="0">
              <a:cs typeface="Calibri"/>
            </a:endParaRPr>
          </a:p>
          <a:p>
            <a:pPr marL="488488" marR="697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Runs </a:t>
            </a:r>
            <a:r>
              <a:rPr sz="3200" spc="7" dirty="0">
                <a:cs typeface="Calibri"/>
              </a:rPr>
              <a:t>up the </a:t>
            </a:r>
            <a:r>
              <a:rPr sz="3200" spc="-7" dirty="0">
                <a:cs typeface="Calibri"/>
              </a:rPr>
              <a:t>middle, assume responsibility </a:t>
            </a:r>
            <a:r>
              <a:rPr sz="3200" spc="-41" dirty="0">
                <a:cs typeface="Calibri"/>
              </a:rPr>
              <a:t>for </a:t>
            </a:r>
            <a:r>
              <a:rPr sz="3200" spc="7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left </a:t>
            </a:r>
            <a:r>
              <a:rPr sz="3200" dirty="0">
                <a:cs typeface="Calibri"/>
              </a:rPr>
              <a:t>side of the </a:t>
            </a:r>
            <a:r>
              <a:rPr sz="3200" spc="-14" dirty="0">
                <a:cs typeface="Calibri"/>
              </a:rPr>
              <a:t>POA </a:t>
            </a:r>
            <a:r>
              <a:rPr sz="3200" spc="-7" dirty="0">
                <a:cs typeface="Calibri"/>
              </a:rPr>
              <a:t>and </a:t>
            </a:r>
            <a:r>
              <a:rPr sz="3200" dirty="0">
                <a:cs typeface="Calibri"/>
              </a:rPr>
              <a:t>R </a:t>
            </a:r>
            <a:r>
              <a:rPr sz="3200" spc="-34" dirty="0">
                <a:cs typeface="Calibri"/>
              </a:rPr>
              <a:t>takes </a:t>
            </a:r>
            <a:r>
              <a:rPr sz="3200" spc="7" dirty="0">
                <a:cs typeface="Calibri"/>
              </a:rPr>
              <a:t>the </a:t>
            </a:r>
            <a:r>
              <a:rPr sz="3200" spc="-7" dirty="0">
                <a:cs typeface="Calibri"/>
              </a:rPr>
              <a:t>right</a:t>
            </a:r>
            <a:r>
              <a:rPr sz="3200" spc="-137" dirty="0">
                <a:cs typeface="Calibri"/>
              </a:rPr>
              <a:t> </a:t>
            </a:r>
            <a:r>
              <a:rPr sz="3200" spc="-7" dirty="0">
                <a:cs typeface="Calibri"/>
              </a:rPr>
              <a:t>side.</a:t>
            </a:r>
            <a:endParaRPr lang="en-US" sz="3200" spc="-7" dirty="0">
              <a:cs typeface="Calibri"/>
            </a:endParaRPr>
          </a:p>
          <a:p>
            <a:pPr marL="488488" marR="697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dirty="0"/>
              <a:t>If runner goes to the R's side he would take the play to the sidelines and U clean up. If runner goes to the U's side, U would take him all the way to the sidelines and R clean up.</a:t>
            </a:r>
            <a:endParaRPr lang="en-US" sz="3200" dirty="0">
              <a:cs typeface="Calibri"/>
            </a:endParaRPr>
          </a:p>
          <a:p>
            <a:pPr marL="488488" marR="269541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Once </a:t>
            </a:r>
            <a:r>
              <a:rPr sz="3200" spc="-27" dirty="0">
                <a:cs typeface="Calibri"/>
              </a:rPr>
              <a:t>we </a:t>
            </a:r>
            <a:r>
              <a:rPr sz="3200" dirty="0">
                <a:cs typeface="Calibri"/>
              </a:rPr>
              <a:t>clear </a:t>
            </a:r>
            <a:r>
              <a:rPr sz="3200" spc="-7" dirty="0">
                <a:cs typeface="Calibri"/>
              </a:rPr>
              <a:t>our </a:t>
            </a:r>
            <a:r>
              <a:rPr sz="3200" dirty="0">
                <a:cs typeface="Calibri"/>
              </a:rPr>
              <a:t>initial </a:t>
            </a:r>
            <a:r>
              <a:rPr sz="3200" spc="-7" dirty="0">
                <a:cs typeface="Calibri"/>
              </a:rPr>
              <a:t>blocks, </a:t>
            </a:r>
            <a:r>
              <a:rPr sz="3200" spc="-27" dirty="0">
                <a:cs typeface="Calibri"/>
              </a:rPr>
              <a:t>we </a:t>
            </a:r>
            <a:r>
              <a:rPr sz="3200" spc="-14" dirty="0">
                <a:cs typeface="Calibri"/>
              </a:rPr>
              <a:t>officiate </a:t>
            </a:r>
            <a:r>
              <a:rPr sz="3200" spc="-7" dirty="0">
                <a:cs typeface="Calibri"/>
              </a:rPr>
              <a:t>our </a:t>
            </a:r>
            <a:r>
              <a:rPr sz="3200" spc="-27" dirty="0">
                <a:cs typeface="Calibri"/>
              </a:rPr>
              <a:t>zone </a:t>
            </a:r>
            <a:r>
              <a:rPr sz="3200" dirty="0">
                <a:cs typeface="Calibri"/>
              </a:rPr>
              <a:t>picking </a:t>
            </a:r>
            <a:r>
              <a:rPr sz="3200" spc="-14" dirty="0">
                <a:cs typeface="Calibri"/>
              </a:rPr>
              <a:t>up backs </a:t>
            </a:r>
            <a:r>
              <a:rPr sz="3200" spc="-7" dirty="0">
                <a:cs typeface="Calibri"/>
              </a:rPr>
              <a:t>and pulling </a:t>
            </a:r>
            <a:r>
              <a:rPr sz="3200" spc="-27" dirty="0">
                <a:cs typeface="Calibri"/>
              </a:rPr>
              <a:t>blockers </a:t>
            </a:r>
            <a:r>
              <a:rPr sz="3200" spc="-14" dirty="0">
                <a:cs typeface="Calibri"/>
              </a:rPr>
              <a:t>that enter </a:t>
            </a:r>
            <a:r>
              <a:rPr sz="3200" spc="-7" dirty="0">
                <a:cs typeface="Calibri"/>
              </a:rPr>
              <a:t>our</a:t>
            </a:r>
            <a:r>
              <a:rPr sz="3200" spc="-34" dirty="0">
                <a:cs typeface="Calibri"/>
              </a:rPr>
              <a:t> </a:t>
            </a:r>
            <a:r>
              <a:rPr sz="3200" spc="-21" dirty="0">
                <a:cs typeface="Calibri"/>
              </a:rPr>
              <a:t>zone.</a:t>
            </a:r>
            <a:endParaRPr lang="en-US" sz="3200" spc="-2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602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50689" y="5144247"/>
            <a:ext cx="126487" cy="336717"/>
          </a:xfrm>
          <a:custGeom>
            <a:avLst/>
            <a:gdLst/>
            <a:ahLst/>
            <a:cxnLst/>
            <a:rect l="l" t="t" r="r" b="b"/>
            <a:pathLst>
              <a:path w="92075" h="245110">
                <a:moveTo>
                  <a:pt x="91605" y="0"/>
                </a:moveTo>
                <a:lnTo>
                  <a:pt x="0" y="0"/>
                </a:lnTo>
                <a:lnTo>
                  <a:pt x="0" y="244716"/>
                </a:lnTo>
                <a:lnTo>
                  <a:pt x="91605" y="244716"/>
                </a:lnTo>
                <a:lnTo>
                  <a:pt x="91605" y="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889000" y="160801"/>
            <a:ext cx="11887200" cy="1248723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dirty="0">
                <a:latin typeface="+mn-lt"/>
              </a:rPr>
              <a:t>IF QB DROPS BACK TO PASS</a:t>
            </a:r>
            <a:br>
              <a:rPr lang="en-US" sz="4000" b="1" i="1" dirty="0">
                <a:latin typeface="+mn-lt"/>
              </a:rPr>
            </a:br>
            <a:r>
              <a:rPr lang="en-US" sz="4000" b="1" i="1" dirty="0">
                <a:latin typeface="+mn-lt"/>
              </a:rPr>
              <a:t>RIGHT HAND PASSER, FLIP FOR LEFT HANDED</a:t>
            </a:r>
            <a:endParaRPr lang="en-US" sz="4000" b="1" i="1" spc="-7" dirty="0">
              <a:latin typeface="+mn-lt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355600" y="1828800"/>
            <a:ext cx="13304982" cy="5264326"/>
          </a:xfrm>
          <a:prstGeom prst="rect">
            <a:avLst/>
          </a:prstGeom>
        </p:spPr>
        <p:txBody>
          <a:bodyPr vert="horz" wrap="square" lIns="0" tIns="16574" rIns="0" bIns="0" rtlCol="0">
            <a:spAutoFit/>
          </a:bodyPr>
          <a:lstStyle/>
          <a:p>
            <a:pPr marL="410853" marR="6978" indent="-394279">
              <a:spcBef>
                <a:spcPts val="131"/>
              </a:spcBef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R would have QB responsibility &amp; U would have lineman blocking responsibilities. If QB scrambles and rolls to R's side, R keeps QB responsibilities all the way to the sidelines and U would have clean up responsibilities behind the LOS and spot the ball.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If QB scrambles to the U's side of the field, R would hand off QB responsibilities to the U and U would take him to the sidelines, R would have LOS clean up responsibilities and spot the ball.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Read pass, back out at a 45° angle.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If read pass, back out at a 45° angle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Be aware of the wide rush on the LT.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If the QB rolls to the left, we go with QB and the Referee takes the blockers.</a:t>
            </a:r>
          </a:p>
          <a:p>
            <a:pPr marL="410853" marR="6978" indent="-394279">
              <a:spcBef>
                <a:spcPts val="131"/>
              </a:spcBef>
              <a:buFontTx/>
              <a:buChar char="•"/>
              <a:tabLst>
                <a:tab pos="409108" algn="l"/>
                <a:tab pos="410853" algn="l"/>
              </a:tabLst>
            </a:pPr>
            <a:r>
              <a:rPr lang="en-US" sz="2800" dirty="0"/>
              <a:t>Get to the sideline, especially the bench area, if QB goes out of bounds.</a:t>
            </a:r>
            <a:endParaRPr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5334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3327400" y="502114"/>
            <a:ext cx="6782015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dirty="0">
                <a:latin typeface="+mn-lt"/>
              </a:rPr>
              <a:t>INELIGIBLE DOWNFIELD </a:t>
            </a:r>
            <a:endParaRPr lang="en-US" sz="4000" b="1" i="1" spc="-7" dirty="0">
              <a:latin typeface="+mn-lt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812800" y="1583266"/>
            <a:ext cx="12115799" cy="3957156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628056" indent="-628056">
              <a:spcBef>
                <a:spcPts val="7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The U is looking at the 5 interior lineman and if he sees a lineman going downfield</a:t>
            </a:r>
          </a:p>
          <a:p>
            <a:pPr marL="628056" indent="-628056">
              <a:spcBef>
                <a:spcPts val="7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The L &amp; LJ will have to help out when possible the R &amp; U with this call. Same as passer across LOS.</a:t>
            </a:r>
          </a:p>
          <a:p>
            <a:pPr marL="628056" indent="-628056">
              <a:spcBef>
                <a:spcPts val="7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Remember the R &amp; U works toward the LOS when the ball doesn't go to their side of the field so they should be able to help with this.</a:t>
            </a:r>
          </a:p>
          <a:p>
            <a:pPr marL="628056" indent="-628056">
              <a:spcBef>
                <a:spcPts val="7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Make way to the LOS and drop a flag for this foul.</a:t>
            </a:r>
            <a:endParaRPr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221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3674922" y="381000"/>
            <a:ext cx="6467755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dirty="0">
                <a:latin typeface="+mn-lt"/>
                <a:cs typeface="Calibri"/>
              </a:rPr>
              <a:t>SPOTTING </a:t>
            </a:r>
            <a:r>
              <a:rPr lang="en-US" sz="4000" b="1" i="1" spc="14" dirty="0">
                <a:latin typeface="+mn-lt"/>
                <a:cs typeface="Calibri"/>
              </a:rPr>
              <a:t>THE</a:t>
            </a:r>
            <a:r>
              <a:rPr lang="en-US" sz="4000" b="1" i="1" spc="515" dirty="0">
                <a:latin typeface="+mn-lt"/>
                <a:cs typeface="Calibri"/>
              </a:rPr>
              <a:t> </a:t>
            </a:r>
            <a:r>
              <a:rPr lang="en-US" sz="4000" b="1" i="1" spc="-14" dirty="0">
                <a:latin typeface="+mn-lt"/>
                <a:cs typeface="Calibri"/>
              </a:rPr>
              <a:t>BALL</a:t>
            </a:r>
            <a:endParaRPr sz="4000" b="1" spc="-7" dirty="0">
              <a:latin typeface="+mn-lt"/>
            </a:endParaRPr>
          </a:p>
        </p:txBody>
      </p:sp>
      <p:sp>
        <p:nvSpPr>
          <p:cNvPr id="10" name="object 3"/>
          <p:cNvSpPr txBox="1"/>
          <p:nvPr/>
        </p:nvSpPr>
        <p:spPr>
          <a:xfrm>
            <a:off x="812800" y="1332820"/>
            <a:ext cx="12573000" cy="5106759"/>
          </a:xfrm>
          <a:prstGeom prst="rect">
            <a:avLst/>
          </a:prstGeom>
        </p:spPr>
        <p:txBody>
          <a:bodyPr vert="horz" wrap="square" lIns="0" tIns="180571" rIns="0" bIns="0" rtlCol="0">
            <a:spAutoFit/>
          </a:bodyPr>
          <a:lstStyle/>
          <a:p>
            <a:pPr marL="48848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spc="-7" dirty="0">
                <a:cs typeface="Calibri"/>
              </a:rPr>
              <a:t>U </a:t>
            </a:r>
            <a:r>
              <a:rPr sz="3200" spc="-7" dirty="0">
                <a:cs typeface="Calibri"/>
              </a:rPr>
              <a:t>Responsible </a:t>
            </a:r>
            <a:r>
              <a:rPr sz="3200" spc="-34" dirty="0">
                <a:cs typeface="Calibri"/>
              </a:rPr>
              <a:t>for </a:t>
            </a:r>
            <a:r>
              <a:rPr sz="3200" spc="-7" dirty="0">
                <a:cs typeface="Calibri"/>
              </a:rPr>
              <a:t>spotting </a:t>
            </a:r>
            <a:r>
              <a:rPr sz="3200" dirty="0">
                <a:cs typeface="Calibri"/>
              </a:rPr>
              <a:t>the </a:t>
            </a:r>
            <a:r>
              <a:rPr sz="3200" spc="-7" dirty="0">
                <a:cs typeface="Calibri"/>
              </a:rPr>
              <a:t>ball </a:t>
            </a:r>
            <a:r>
              <a:rPr sz="3200" spc="-14" dirty="0">
                <a:cs typeface="Calibri"/>
              </a:rPr>
              <a:t>between </a:t>
            </a:r>
            <a:r>
              <a:rPr sz="3200" dirty="0">
                <a:cs typeface="Calibri"/>
              </a:rPr>
              <a:t>the</a:t>
            </a:r>
            <a:r>
              <a:rPr sz="3200" spc="-89" dirty="0">
                <a:cs typeface="Calibri"/>
              </a:rPr>
              <a:t> </a:t>
            </a:r>
            <a:r>
              <a:rPr sz="3200" dirty="0">
                <a:cs typeface="Calibri"/>
              </a:rPr>
              <a:t>hashes</a:t>
            </a:r>
          </a:p>
          <a:p>
            <a:pPr marL="488488" marR="34892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spc="-7" dirty="0">
                <a:cs typeface="Calibri"/>
              </a:rPr>
              <a:t>U </a:t>
            </a:r>
            <a:r>
              <a:rPr sz="3200" spc="-7" dirty="0">
                <a:cs typeface="Calibri"/>
              </a:rPr>
              <a:t>Responsible </a:t>
            </a:r>
            <a:r>
              <a:rPr sz="3200" spc="-34" dirty="0">
                <a:cs typeface="Calibri"/>
              </a:rPr>
              <a:t>for </a:t>
            </a:r>
            <a:r>
              <a:rPr sz="3200" spc="-7" dirty="0">
                <a:cs typeface="Calibri"/>
              </a:rPr>
              <a:t>spotting </a:t>
            </a:r>
            <a:r>
              <a:rPr sz="3200" dirty="0">
                <a:cs typeface="Calibri"/>
              </a:rPr>
              <a:t>the </a:t>
            </a:r>
            <a:r>
              <a:rPr sz="3200" spc="-7" dirty="0">
                <a:cs typeface="Calibri"/>
              </a:rPr>
              <a:t>ball when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play </a:t>
            </a:r>
            <a:r>
              <a:rPr sz="3200" dirty="0">
                <a:cs typeface="Calibri"/>
              </a:rPr>
              <a:t>ends </a:t>
            </a:r>
            <a:r>
              <a:rPr sz="3200" spc="-14" dirty="0">
                <a:cs typeface="Calibri"/>
              </a:rPr>
              <a:t>on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left </a:t>
            </a:r>
            <a:r>
              <a:rPr sz="3200" dirty="0">
                <a:cs typeface="Calibri"/>
              </a:rPr>
              <a:t>side, </a:t>
            </a:r>
            <a:r>
              <a:rPr sz="3200" spc="-7" dirty="0">
                <a:cs typeface="Calibri"/>
              </a:rPr>
              <a:t>inside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numbers</a:t>
            </a:r>
            <a:r>
              <a:rPr sz="3200" u="heavy" spc="-14" dirty="0"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sz="3200" u="heavy" spc="-7" dirty="0">
                <a:uFill>
                  <a:solidFill>
                    <a:srgbClr val="FFFFFF"/>
                  </a:solidFill>
                </a:uFill>
                <a:cs typeface="Calibri"/>
              </a:rPr>
              <a:t>without</a:t>
            </a:r>
            <a:r>
              <a:rPr sz="3200" u="heavy" spc="-82" dirty="0"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sz="3200" u="heavy" spc="-7" dirty="0">
                <a:uFill>
                  <a:solidFill>
                    <a:srgbClr val="FFFFFF"/>
                  </a:solidFill>
                </a:uFill>
                <a:cs typeface="Calibri"/>
              </a:rPr>
              <a:t>assistance</a:t>
            </a:r>
            <a:r>
              <a:rPr sz="3200" spc="-7" dirty="0">
                <a:cs typeface="Calibri"/>
              </a:rPr>
              <a:t>.</a:t>
            </a:r>
            <a:endParaRPr sz="3200" dirty="0">
              <a:cs typeface="Calibri"/>
            </a:endParaRPr>
          </a:p>
          <a:p>
            <a:pPr marL="488488" marR="519891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When </a:t>
            </a:r>
            <a:r>
              <a:rPr sz="3200" spc="7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play </a:t>
            </a:r>
            <a:r>
              <a:rPr sz="3200" dirty="0">
                <a:cs typeface="Calibri"/>
              </a:rPr>
              <a:t>ends in the </a:t>
            </a:r>
            <a:r>
              <a:rPr sz="3200" spc="-14" dirty="0">
                <a:cs typeface="Calibri"/>
              </a:rPr>
              <a:t>left </a:t>
            </a:r>
            <a:r>
              <a:rPr sz="3200" dirty="0">
                <a:cs typeface="Calibri"/>
              </a:rPr>
              <a:t>side </a:t>
            </a:r>
            <a:r>
              <a:rPr sz="3200" u="heavy" spc="-1889" dirty="0">
                <a:uFill>
                  <a:solidFill>
                    <a:srgbClr val="FFFFFF"/>
                  </a:solidFill>
                </a:uFill>
                <a:cs typeface="Calibri"/>
              </a:rPr>
              <a:t>o</a:t>
            </a:r>
            <a:r>
              <a:rPr sz="3200" spc="1092" dirty="0">
                <a:cs typeface="Calibri"/>
              </a:rPr>
              <a:t> </a:t>
            </a:r>
            <a:r>
              <a:rPr sz="3200" u="heavy" dirty="0">
                <a:uFill>
                  <a:solidFill>
                    <a:srgbClr val="FFFFFF"/>
                  </a:solidFill>
                </a:uFill>
                <a:cs typeface="Calibri"/>
              </a:rPr>
              <a:t>utside</a:t>
            </a:r>
            <a:r>
              <a:rPr sz="3200" dirty="0">
                <a:cs typeface="Calibri"/>
              </a:rPr>
              <a:t> </a:t>
            </a:r>
            <a:r>
              <a:rPr sz="3200" spc="7" dirty="0">
                <a:cs typeface="Calibri"/>
              </a:rPr>
              <a:t>the</a:t>
            </a:r>
            <a:r>
              <a:rPr sz="3200" spc="-275" dirty="0">
                <a:cs typeface="Calibri"/>
              </a:rPr>
              <a:t> </a:t>
            </a:r>
            <a:r>
              <a:rPr sz="3200" spc="-14" dirty="0">
                <a:cs typeface="Calibri"/>
              </a:rPr>
              <a:t>numbers, </a:t>
            </a:r>
            <a:r>
              <a:rPr sz="3200" dirty="0">
                <a:cs typeface="Calibri"/>
              </a:rPr>
              <a:t>the </a:t>
            </a:r>
            <a:r>
              <a:rPr sz="3200" spc="-34" dirty="0">
                <a:cs typeface="Calibri"/>
              </a:rPr>
              <a:t>Referee </a:t>
            </a:r>
            <a:r>
              <a:rPr sz="3200" dirty="0">
                <a:cs typeface="Calibri"/>
              </a:rPr>
              <a:t>will spot the </a:t>
            </a:r>
            <a:r>
              <a:rPr sz="3200" spc="-7" dirty="0">
                <a:cs typeface="Calibri"/>
              </a:rPr>
              <a:t>ball </a:t>
            </a:r>
            <a:r>
              <a:rPr sz="3200" spc="-14" dirty="0">
                <a:cs typeface="Calibri"/>
              </a:rPr>
              <a:t>after </a:t>
            </a:r>
            <a:r>
              <a:rPr sz="3200" dirty="0">
                <a:cs typeface="Calibri"/>
              </a:rPr>
              <a:t>a </a:t>
            </a:r>
            <a:r>
              <a:rPr sz="3200" spc="-14" dirty="0">
                <a:cs typeface="Calibri"/>
              </a:rPr>
              <a:t>toss from </a:t>
            </a:r>
            <a:r>
              <a:rPr sz="3200" dirty="0">
                <a:cs typeface="Calibri"/>
              </a:rPr>
              <a:t>the</a:t>
            </a:r>
            <a:r>
              <a:rPr sz="3200" spc="-117" dirty="0">
                <a:cs typeface="Calibri"/>
              </a:rPr>
              <a:t> </a:t>
            </a:r>
            <a:r>
              <a:rPr lang="en-US" sz="3200" spc="-14" dirty="0">
                <a:cs typeface="Calibri"/>
              </a:rPr>
              <a:t>Umpire</a:t>
            </a:r>
            <a:endParaRPr sz="3200" dirty="0">
              <a:cs typeface="Calibri"/>
            </a:endParaRPr>
          </a:p>
          <a:p>
            <a:pPr marL="488488" marR="697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When </a:t>
            </a:r>
            <a:r>
              <a:rPr sz="3200" spc="-34" dirty="0">
                <a:cs typeface="Calibri"/>
              </a:rPr>
              <a:t>Referee </a:t>
            </a:r>
            <a:r>
              <a:rPr sz="3200" spc="-7" dirty="0">
                <a:cs typeface="Calibri"/>
              </a:rPr>
              <a:t>goes outside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right </a:t>
            </a:r>
            <a:r>
              <a:rPr sz="3200" spc="-7" dirty="0">
                <a:cs typeface="Calibri"/>
              </a:rPr>
              <a:t>hash </a:t>
            </a:r>
            <a:r>
              <a:rPr sz="3200" spc="-14" dirty="0">
                <a:cs typeface="Calibri"/>
              </a:rPr>
              <a:t>to retrieve </a:t>
            </a:r>
            <a:r>
              <a:rPr sz="3200" dirty="0">
                <a:cs typeface="Calibri"/>
              </a:rPr>
              <a:t>a ball, </a:t>
            </a:r>
            <a:r>
              <a:rPr lang="en-US" sz="3200" dirty="0">
                <a:cs typeface="Calibri"/>
              </a:rPr>
              <a:t>U should</a:t>
            </a:r>
            <a:r>
              <a:rPr sz="3200" dirty="0">
                <a:cs typeface="Calibri"/>
              </a:rPr>
              <a:t> </a:t>
            </a:r>
            <a:r>
              <a:rPr sz="3200" spc="-14" dirty="0">
                <a:cs typeface="Calibri"/>
              </a:rPr>
              <a:t>be </a:t>
            </a:r>
            <a:r>
              <a:rPr sz="3200" spc="-21" dirty="0">
                <a:cs typeface="Calibri"/>
              </a:rPr>
              <a:t>at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right </a:t>
            </a:r>
            <a:r>
              <a:rPr sz="3200" dirty="0">
                <a:cs typeface="Calibri"/>
              </a:rPr>
              <a:t>hash </a:t>
            </a:r>
            <a:r>
              <a:rPr sz="3200" spc="-14" dirty="0">
                <a:cs typeface="Calibri"/>
              </a:rPr>
              <a:t>to </a:t>
            </a:r>
            <a:r>
              <a:rPr sz="3200" dirty="0">
                <a:cs typeface="Calibri"/>
              </a:rPr>
              <a:t>spot the ball </a:t>
            </a:r>
            <a:r>
              <a:rPr sz="3200" spc="-14" dirty="0">
                <a:cs typeface="Calibri"/>
              </a:rPr>
              <a:t>from</a:t>
            </a:r>
            <a:r>
              <a:rPr sz="3200" spc="-89" dirty="0">
                <a:cs typeface="Calibri"/>
              </a:rPr>
              <a:t> </a:t>
            </a:r>
            <a:r>
              <a:rPr sz="3200" spc="-34" dirty="0">
                <a:cs typeface="Calibri"/>
              </a:rPr>
              <a:t>Referee.</a:t>
            </a:r>
            <a:endParaRPr sz="3200" dirty="0">
              <a:cs typeface="Calibri"/>
            </a:endParaRPr>
          </a:p>
          <a:p>
            <a:pPr marL="48848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After spotting </a:t>
            </a:r>
            <a:r>
              <a:rPr sz="3200" dirty="0">
                <a:cs typeface="Calibri"/>
              </a:rPr>
              <a:t>the ball, </a:t>
            </a:r>
            <a:r>
              <a:rPr lang="en-US" sz="3200" dirty="0">
                <a:cs typeface="Calibri"/>
              </a:rPr>
              <a:t>U should </a:t>
            </a:r>
            <a:r>
              <a:rPr sz="3200" dirty="0">
                <a:cs typeface="Calibri"/>
              </a:rPr>
              <a:t>back </a:t>
            </a:r>
            <a:r>
              <a:rPr sz="3200" spc="-7" dirty="0">
                <a:cs typeface="Calibri"/>
              </a:rPr>
              <a:t>out </a:t>
            </a:r>
            <a:r>
              <a:rPr lang="en-US" sz="3200" spc="-7" dirty="0">
                <a:cs typeface="Calibri"/>
              </a:rPr>
              <a:t>and</a:t>
            </a:r>
            <a:r>
              <a:rPr sz="3200" spc="-14" dirty="0">
                <a:cs typeface="Calibri"/>
              </a:rPr>
              <a:t> </a:t>
            </a:r>
            <a:r>
              <a:rPr sz="3200" spc="-7" dirty="0">
                <a:cs typeface="Calibri"/>
              </a:rPr>
              <a:t>can </a:t>
            </a:r>
            <a:r>
              <a:rPr sz="3200" dirty="0">
                <a:cs typeface="Calibri"/>
              </a:rPr>
              <a:t>see the</a:t>
            </a:r>
            <a:r>
              <a:rPr sz="3200" spc="-172" dirty="0">
                <a:cs typeface="Calibri"/>
              </a:rPr>
              <a:t> </a:t>
            </a:r>
            <a:r>
              <a:rPr sz="3200" spc="-7" dirty="0">
                <a:cs typeface="Calibri"/>
              </a:rPr>
              <a:t>ball</a:t>
            </a:r>
            <a:r>
              <a:rPr lang="en-US" sz="3200" spc="-7" dirty="0">
                <a:cs typeface="Calibri"/>
              </a:rPr>
              <a:t> while moving</a:t>
            </a:r>
            <a:endParaRPr sz="3200" dirty="0">
              <a:cs typeface="Calibri"/>
            </a:endParaRPr>
          </a:p>
          <a:p>
            <a:pPr marL="488488" indent="-471914"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The Back </a:t>
            </a:r>
            <a:r>
              <a:rPr sz="3200" spc="-14" dirty="0">
                <a:cs typeface="Calibri"/>
              </a:rPr>
              <a:t>Judge </a:t>
            </a:r>
            <a:r>
              <a:rPr sz="3200" dirty="0">
                <a:cs typeface="Calibri"/>
              </a:rPr>
              <a:t>will </a:t>
            </a:r>
            <a:r>
              <a:rPr sz="3200" spc="-7" dirty="0">
                <a:cs typeface="Calibri"/>
              </a:rPr>
              <a:t>assist </a:t>
            </a:r>
            <a:r>
              <a:rPr sz="3200" dirty="0">
                <a:cs typeface="Calibri"/>
              </a:rPr>
              <a:t>in </a:t>
            </a:r>
            <a:r>
              <a:rPr sz="3200" spc="-14" dirty="0">
                <a:cs typeface="Calibri"/>
              </a:rPr>
              <a:t>spotting </a:t>
            </a:r>
            <a:r>
              <a:rPr sz="3200" dirty="0">
                <a:cs typeface="Calibri"/>
              </a:rPr>
              <a:t>the </a:t>
            </a:r>
            <a:r>
              <a:rPr sz="3200" spc="-7" dirty="0">
                <a:cs typeface="Calibri"/>
              </a:rPr>
              <a:t>ball </a:t>
            </a:r>
            <a:r>
              <a:rPr sz="3200" dirty="0">
                <a:cs typeface="Calibri"/>
              </a:rPr>
              <a:t>on </a:t>
            </a:r>
            <a:r>
              <a:rPr sz="3200" spc="7" dirty="0">
                <a:cs typeface="Calibri"/>
              </a:rPr>
              <a:t>long</a:t>
            </a:r>
            <a:r>
              <a:rPr sz="3200" spc="-55" dirty="0">
                <a:cs typeface="Calibri"/>
              </a:rPr>
              <a:t> </a:t>
            </a:r>
            <a:r>
              <a:rPr sz="3200" spc="-14" dirty="0">
                <a:cs typeface="Calibri"/>
              </a:rPr>
              <a:t>gains</a:t>
            </a:r>
            <a:endParaRPr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2393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3480917" y="256306"/>
            <a:ext cx="6467755" cy="630733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spc="-7" dirty="0">
                <a:latin typeface="+mn-lt"/>
              </a:rPr>
              <a:t>BALL ROTATION</a:t>
            </a:r>
          </a:p>
        </p:txBody>
      </p:sp>
      <p:sp>
        <p:nvSpPr>
          <p:cNvPr id="10" name="object 3"/>
          <p:cNvSpPr/>
          <p:nvPr/>
        </p:nvSpPr>
        <p:spPr>
          <a:xfrm>
            <a:off x="1237302" y="917509"/>
            <a:ext cx="6128698" cy="30448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1" name="object 5"/>
          <p:cNvSpPr/>
          <p:nvPr/>
        </p:nvSpPr>
        <p:spPr>
          <a:xfrm>
            <a:off x="1201511" y="4339796"/>
            <a:ext cx="6267608" cy="3165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2" name="object 4"/>
          <p:cNvSpPr txBox="1"/>
          <p:nvPr/>
        </p:nvSpPr>
        <p:spPr>
          <a:xfrm>
            <a:off x="8051800" y="917509"/>
            <a:ext cx="5074920" cy="5619150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410853" marR="6978" indent="-394279">
              <a:buChar char="•"/>
              <a:tabLst>
                <a:tab pos="410853" algn="l"/>
              </a:tabLst>
            </a:pPr>
            <a:r>
              <a:rPr sz="2800" spc="-7" dirty="0">
                <a:cs typeface="Arial"/>
              </a:rPr>
              <a:t>The Ball People </a:t>
            </a:r>
            <a:r>
              <a:rPr lang="en-US" sz="2800" spc="-7" dirty="0">
                <a:cs typeface="Arial"/>
              </a:rPr>
              <a:t>should</a:t>
            </a:r>
            <a:r>
              <a:rPr sz="2800" spc="-7" dirty="0">
                <a:cs typeface="Arial"/>
              </a:rPr>
              <a:t> </a:t>
            </a:r>
            <a:r>
              <a:rPr sz="2800" dirty="0">
                <a:cs typeface="Arial"/>
              </a:rPr>
              <a:t>be on</a:t>
            </a:r>
            <a:r>
              <a:rPr sz="2800" spc="-96" dirty="0">
                <a:cs typeface="Arial"/>
              </a:rPr>
              <a:t> </a:t>
            </a:r>
            <a:r>
              <a:rPr sz="2800" spc="-7" dirty="0">
                <a:cs typeface="Arial"/>
              </a:rPr>
              <a:t>the </a:t>
            </a:r>
            <a:r>
              <a:rPr sz="2800" dirty="0">
                <a:cs typeface="Arial"/>
              </a:rPr>
              <a:t>backfield </a:t>
            </a:r>
            <a:r>
              <a:rPr sz="2800" spc="-7" dirty="0">
                <a:cs typeface="Arial"/>
              </a:rPr>
              <a:t>side </a:t>
            </a:r>
            <a:r>
              <a:rPr sz="2800" spc="-14" dirty="0">
                <a:cs typeface="Arial"/>
              </a:rPr>
              <a:t>of the </a:t>
            </a:r>
            <a:r>
              <a:rPr sz="2800" spc="-7" dirty="0">
                <a:cs typeface="Arial"/>
              </a:rPr>
              <a:t>H</a:t>
            </a:r>
            <a:r>
              <a:rPr sz="2800" dirty="0">
                <a:cs typeface="Arial"/>
              </a:rPr>
              <a:t> </a:t>
            </a:r>
            <a:r>
              <a:rPr sz="2800" spc="-7" dirty="0">
                <a:cs typeface="Arial"/>
              </a:rPr>
              <a:t>&amp;</a:t>
            </a:r>
            <a:r>
              <a:rPr lang="en-US" sz="2800" spc="-7" dirty="0">
                <a:cs typeface="Arial"/>
              </a:rPr>
              <a:t> </a:t>
            </a:r>
            <a:r>
              <a:rPr sz="2800" spc="-7" dirty="0">
                <a:cs typeface="Arial"/>
              </a:rPr>
              <a:t>L</a:t>
            </a:r>
            <a:endParaRPr sz="2800" dirty="0">
              <a:cs typeface="Arial"/>
            </a:endParaRPr>
          </a:p>
          <a:p>
            <a:pPr marL="410853" marR="142185" indent="-394279">
              <a:buChar char="•"/>
              <a:tabLst>
                <a:tab pos="410853" algn="l"/>
              </a:tabLst>
            </a:pPr>
            <a:r>
              <a:rPr sz="2800" spc="-7" dirty="0">
                <a:cs typeface="Arial"/>
              </a:rPr>
              <a:t>When new balls are needed,  </a:t>
            </a:r>
            <a:r>
              <a:rPr lang="en-US" sz="2800" spc="-7" dirty="0">
                <a:cs typeface="Arial"/>
              </a:rPr>
              <a:t>ball people</a:t>
            </a:r>
            <a:r>
              <a:rPr sz="2800" spc="-7" dirty="0">
                <a:cs typeface="Arial"/>
              </a:rPr>
              <a:t> will </a:t>
            </a:r>
            <a:r>
              <a:rPr sz="2800" dirty="0">
                <a:cs typeface="Arial"/>
              </a:rPr>
              <a:t>come in </a:t>
            </a:r>
            <a:r>
              <a:rPr sz="2800" spc="-7" dirty="0">
                <a:cs typeface="Arial"/>
              </a:rPr>
              <a:t>through </a:t>
            </a:r>
            <a:r>
              <a:rPr sz="2800" spc="-14" dirty="0">
                <a:cs typeface="Arial"/>
              </a:rPr>
              <a:t>the </a:t>
            </a:r>
            <a:r>
              <a:rPr sz="2800" spc="-7" dirty="0">
                <a:cs typeface="Arial"/>
              </a:rPr>
              <a:t>U and</a:t>
            </a:r>
            <a:r>
              <a:rPr sz="2800" spc="7" dirty="0">
                <a:cs typeface="Arial"/>
              </a:rPr>
              <a:t> </a:t>
            </a:r>
            <a:r>
              <a:rPr sz="2800" spc="-7" dirty="0">
                <a:cs typeface="Arial"/>
              </a:rPr>
              <a:t>R</a:t>
            </a:r>
            <a:endParaRPr sz="2800" dirty="0">
              <a:cs typeface="Arial"/>
            </a:endParaRPr>
          </a:p>
          <a:p>
            <a:pPr marL="410853" marR="184055" indent="-394279">
              <a:buChar char="•"/>
              <a:tabLst>
                <a:tab pos="409981" algn="l"/>
                <a:tab pos="410853" algn="l"/>
              </a:tabLst>
            </a:pPr>
            <a:r>
              <a:rPr sz="2800" spc="-7" dirty="0">
                <a:cs typeface="Arial"/>
              </a:rPr>
              <a:t>Left Side - U will get </a:t>
            </a:r>
            <a:r>
              <a:rPr sz="2800" spc="-14" dirty="0">
                <a:cs typeface="Arial"/>
              </a:rPr>
              <a:t>the </a:t>
            </a:r>
            <a:r>
              <a:rPr sz="2800" spc="-7" dirty="0">
                <a:cs typeface="Arial"/>
              </a:rPr>
              <a:t>ball from the </a:t>
            </a:r>
            <a:r>
              <a:rPr lang="en-US" sz="2800" spc="-7" dirty="0">
                <a:cs typeface="Arial"/>
              </a:rPr>
              <a:t>b</a:t>
            </a:r>
            <a:r>
              <a:rPr sz="2800" spc="-7" dirty="0">
                <a:cs typeface="Arial"/>
              </a:rPr>
              <a:t>all </a:t>
            </a:r>
            <a:r>
              <a:rPr lang="en-US" sz="2800" spc="-7" dirty="0">
                <a:cs typeface="Arial"/>
              </a:rPr>
              <a:t>p</a:t>
            </a:r>
            <a:r>
              <a:rPr sz="2800" spc="-7" dirty="0">
                <a:cs typeface="Arial"/>
              </a:rPr>
              <a:t>e</a:t>
            </a:r>
            <a:r>
              <a:rPr lang="en-US" sz="2800" spc="-7" dirty="0">
                <a:cs typeface="Arial"/>
              </a:rPr>
              <a:t>rson</a:t>
            </a:r>
            <a:r>
              <a:rPr sz="2800" spc="-7" dirty="0">
                <a:cs typeface="Arial"/>
              </a:rPr>
              <a:t> </a:t>
            </a:r>
            <a:r>
              <a:rPr lang="en-US" sz="2800" spc="-7" dirty="0">
                <a:cs typeface="Arial"/>
              </a:rPr>
              <a:t>relay it to the R</a:t>
            </a:r>
            <a:endParaRPr sz="2800" dirty="0">
              <a:cs typeface="Arial"/>
            </a:endParaRPr>
          </a:p>
          <a:p>
            <a:pPr marL="410853" marR="159631" indent="-394279">
              <a:buChar char="•"/>
              <a:tabLst>
                <a:tab pos="410853" algn="l"/>
              </a:tabLst>
            </a:pPr>
            <a:r>
              <a:rPr sz="2800" spc="-7" dirty="0">
                <a:cs typeface="Arial"/>
              </a:rPr>
              <a:t>Right Side – R will </a:t>
            </a:r>
            <a:r>
              <a:rPr sz="2800" dirty="0">
                <a:cs typeface="Arial"/>
              </a:rPr>
              <a:t>get  </a:t>
            </a:r>
            <a:r>
              <a:rPr sz="2800" spc="-14" dirty="0">
                <a:cs typeface="Arial"/>
              </a:rPr>
              <a:t>the </a:t>
            </a:r>
            <a:r>
              <a:rPr sz="2800" spc="-7" dirty="0">
                <a:cs typeface="Arial"/>
              </a:rPr>
              <a:t>ball from the </a:t>
            </a:r>
            <a:r>
              <a:rPr lang="en-US" sz="2800" spc="-7" dirty="0">
                <a:cs typeface="Arial"/>
              </a:rPr>
              <a:t>b</a:t>
            </a:r>
            <a:r>
              <a:rPr sz="2800" spc="-7" dirty="0">
                <a:cs typeface="Arial"/>
              </a:rPr>
              <a:t>all </a:t>
            </a:r>
            <a:r>
              <a:rPr lang="en-US" sz="2800" spc="-7" dirty="0">
                <a:cs typeface="Arial"/>
              </a:rPr>
              <a:t>person</a:t>
            </a:r>
            <a:r>
              <a:rPr sz="2800" spc="-7" dirty="0">
                <a:cs typeface="Arial"/>
              </a:rPr>
              <a:t>  and </a:t>
            </a:r>
            <a:r>
              <a:rPr sz="2800" spc="-14" dirty="0">
                <a:cs typeface="Arial"/>
              </a:rPr>
              <a:t>will </a:t>
            </a:r>
            <a:r>
              <a:rPr sz="2800" spc="-7" dirty="0">
                <a:cs typeface="Arial"/>
              </a:rPr>
              <a:t>toss </a:t>
            </a:r>
            <a:r>
              <a:rPr sz="2800" dirty="0">
                <a:cs typeface="Arial"/>
              </a:rPr>
              <a:t>it </a:t>
            </a:r>
            <a:r>
              <a:rPr sz="2800" spc="-7" dirty="0">
                <a:cs typeface="Arial"/>
              </a:rPr>
              <a:t>to </a:t>
            </a:r>
            <a:r>
              <a:rPr sz="2800" spc="-14" dirty="0">
                <a:cs typeface="Arial"/>
              </a:rPr>
              <a:t>the </a:t>
            </a:r>
            <a:r>
              <a:rPr sz="2800" spc="-7" dirty="0">
                <a:cs typeface="Arial"/>
              </a:rPr>
              <a:t>U </a:t>
            </a:r>
            <a:r>
              <a:rPr sz="2800" dirty="0">
                <a:cs typeface="Arial"/>
              </a:rPr>
              <a:t>at </a:t>
            </a:r>
            <a:r>
              <a:rPr sz="2800" spc="-7" dirty="0">
                <a:cs typeface="Arial"/>
              </a:rPr>
              <a:t>the right</a:t>
            </a:r>
            <a:r>
              <a:rPr sz="2800" spc="14" dirty="0">
                <a:cs typeface="Arial"/>
              </a:rPr>
              <a:t> </a:t>
            </a:r>
            <a:r>
              <a:rPr sz="2800" dirty="0">
                <a:cs typeface="Arial"/>
              </a:rPr>
              <a:t>hash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9948672" y="7228332"/>
            <a:ext cx="3178048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36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50689" y="5144247"/>
            <a:ext cx="126487" cy="336717"/>
          </a:xfrm>
          <a:custGeom>
            <a:avLst/>
            <a:gdLst/>
            <a:ahLst/>
            <a:cxnLst/>
            <a:rect l="l" t="t" r="r" b="b"/>
            <a:pathLst>
              <a:path w="92075" h="245110">
                <a:moveTo>
                  <a:pt x="91605" y="0"/>
                </a:moveTo>
                <a:lnTo>
                  <a:pt x="0" y="0"/>
                </a:lnTo>
                <a:lnTo>
                  <a:pt x="0" y="244716"/>
                </a:lnTo>
                <a:lnTo>
                  <a:pt x="91605" y="244716"/>
                </a:lnTo>
                <a:lnTo>
                  <a:pt x="91605" y="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3352582" y="407827"/>
            <a:ext cx="6467755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spc="-14" dirty="0">
                <a:latin typeface="+mn-lt"/>
                <a:cs typeface="Calibri"/>
              </a:rPr>
              <a:t>HURRY</a:t>
            </a:r>
            <a:r>
              <a:rPr lang="en-US" sz="4000" b="1" i="1" spc="268" dirty="0">
                <a:latin typeface="+mn-lt"/>
                <a:cs typeface="Calibri"/>
              </a:rPr>
              <a:t> </a:t>
            </a:r>
            <a:r>
              <a:rPr lang="en-US" sz="4000" b="1" i="1" spc="7" dirty="0">
                <a:latin typeface="+mn-lt"/>
                <a:cs typeface="Calibri"/>
              </a:rPr>
              <a:t>UP</a:t>
            </a:r>
            <a:endParaRPr lang="en-US" sz="4000" b="1" spc="-7" dirty="0">
              <a:latin typeface="+mn-lt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858520" y="949786"/>
            <a:ext cx="12146279" cy="6330171"/>
          </a:xfrm>
          <a:prstGeom prst="rect">
            <a:avLst/>
          </a:prstGeom>
        </p:spPr>
        <p:txBody>
          <a:bodyPr vert="horz" wrap="square" lIns="0" tIns="180571" rIns="0" bIns="0" rtlCol="0">
            <a:spAutoFit/>
          </a:bodyPr>
          <a:lstStyle/>
          <a:p>
            <a:pPr marL="488488" marR="495466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spc="-14" dirty="0">
                <a:cs typeface="Calibri"/>
              </a:rPr>
              <a:t>Depending on the side of the of the hashes that the ball becomes dead in, the position will dictate who has ball spotting responsibilities.</a:t>
            </a:r>
          </a:p>
          <a:p>
            <a:pPr marL="488488" marR="495466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spc="-14" dirty="0">
                <a:cs typeface="Calibri"/>
              </a:rPr>
              <a:t>If the ball is between the hashes, the </a:t>
            </a:r>
            <a:r>
              <a:rPr sz="3200" spc="-14" dirty="0">
                <a:cs typeface="Calibri"/>
              </a:rPr>
              <a:t>Umpire </a:t>
            </a:r>
            <a:r>
              <a:rPr sz="3200" dirty="0">
                <a:cs typeface="Calibri"/>
              </a:rPr>
              <a:t>will </a:t>
            </a:r>
            <a:r>
              <a:rPr lang="en-US" sz="3200" spc="-117" dirty="0">
                <a:cs typeface="Calibri"/>
              </a:rPr>
              <a:t>assume ball</a:t>
            </a:r>
            <a:r>
              <a:rPr sz="3200" spc="-117" dirty="0">
                <a:cs typeface="Calibri"/>
              </a:rPr>
              <a:t> </a:t>
            </a:r>
            <a:r>
              <a:rPr sz="3200" dirty="0">
                <a:cs typeface="Calibri"/>
              </a:rPr>
              <a:t>spot</a:t>
            </a:r>
            <a:r>
              <a:rPr lang="en-US" sz="3200" dirty="0">
                <a:cs typeface="Calibri"/>
              </a:rPr>
              <a:t>ting</a:t>
            </a:r>
            <a:r>
              <a:rPr sz="3200" dirty="0">
                <a:cs typeface="Calibri"/>
              </a:rPr>
              <a:t> </a:t>
            </a:r>
            <a:r>
              <a:rPr lang="en-US" sz="3200" dirty="0">
                <a:cs typeface="Calibri"/>
              </a:rPr>
              <a:t>responsibilities</a:t>
            </a:r>
            <a:r>
              <a:rPr sz="3200" spc="-7" dirty="0">
                <a:cs typeface="Calibri"/>
              </a:rPr>
              <a:t>.</a:t>
            </a:r>
            <a:endParaRPr sz="3200" dirty="0">
              <a:cs typeface="Calibri"/>
            </a:endParaRPr>
          </a:p>
          <a:p>
            <a:pPr marL="488488" marR="839152" indent="-471914">
              <a:spcBef>
                <a:spcPts val="1648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spc="-69" dirty="0">
                <a:cs typeface="Calibri"/>
              </a:rPr>
              <a:t>Talk </a:t>
            </a:r>
            <a:r>
              <a:rPr sz="3200" spc="-27" dirty="0">
                <a:cs typeface="Calibri"/>
              </a:rPr>
              <a:t>to </a:t>
            </a:r>
            <a:r>
              <a:rPr sz="3200" dirty="0">
                <a:cs typeface="Calibri"/>
              </a:rPr>
              <a:t>the </a:t>
            </a:r>
            <a:r>
              <a:rPr lang="en-US" sz="3200" spc="-7" dirty="0">
                <a:cs typeface="Calibri"/>
              </a:rPr>
              <a:t>s</a:t>
            </a:r>
            <a:r>
              <a:rPr sz="3200" spc="-7" dirty="0">
                <a:cs typeface="Calibri"/>
              </a:rPr>
              <a:t>napper </a:t>
            </a:r>
            <a:r>
              <a:rPr sz="3200" spc="7" dirty="0">
                <a:cs typeface="Calibri"/>
              </a:rPr>
              <a:t>and </a:t>
            </a:r>
            <a:r>
              <a:rPr sz="3200" spc="-14" dirty="0">
                <a:cs typeface="Calibri"/>
              </a:rPr>
              <a:t>never </a:t>
            </a:r>
            <a:r>
              <a:rPr sz="3200" spc="-7" dirty="0">
                <a:cs typeface="Calibri"/>
              </a:rPr>
              <a:t>allow </a:t>
            </a:r>
            <a:r>
              <a:rPr sz="3200" spc="7" dirty="0">
                <a:cs typeface="Calibri"/>
              </a:rPr>
              <a:t>the </a:t>
            </a:r>
            <a:r>
              <a:rPr sz="3200" spc="-7" dirty="0">
                <a:cs typeface="Calibri"/>
              </a:rPr>
              <a:t>ball </a:t>
            </a:r>
            <a:r>
              <a:rPr sz="3200" spc="-14" dirty="0">
                <a:cs typeface="Calibri"/>
              </a:rPr>
              <a:t>to be  </a:t>
            </a:r>
            <a:r>
              <a:rPr sz="3200" spc="-7" dirty="0">
                <a:cs typeface="Calibri"/>
              </a:rPr>
              <a:t>snapped until </a:t>
            </a:r>
            <a:r>
              <a:rPr sz="3200" spc="-14" dirty="0">
                <a:cs typeface="Calibri"/>
              </a:rPr>
              <a:t>you </a:t>
            </a:r>
            <a:r>
              <a:rPr sz="3200" spc="-21" dirty="0">
                <a:cs typeface="Calibri"/>
              </a:rPr>
              <a:t>are </a:t>
            </a:r>
            <a:r>
              <a:rPr sz="3200" dirty="0">
                <a:cs typeface="Calibri"/>
              </a:rPr>
              <a:t>in</a:t>
            </a:r>
            <a:r>
              <a:rPr sz="3200" spc="-55" dirty="0">
                <a:cs typeface="Calibri"/>
              </a:rPr>
              <a:t> </a:t>
            </a:r>
            <a:r>
              <a:rPr sz="3200" dirty="0">
                <a:cs typeface="Calibri"/>
              </a:rPr>
              <a:t>position</a:t>
            </a:r>
          </a:p>
          <a:p>
            <a:pPr marL="488488" indent="-471914">
              <a:spcBef>
                <a:spcPts val="1648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sz="3200" dirty="0">
                <a:cs typeface="Calibri"/>
              </a:rPr>
              <a:t>Shut the </a:t>
            </a:r>
            <a:r>
              <a:rPr sz="3200" spc="-14" dirty="0">
                <a:cs typeface="Calibri"/>
              </a:rPr>
              <a:t>play </a:t>
            </a:r>
            <a:r>
              <a:rPr sz="3200" spc="-7" dirty="0">
                <a:cs typeface="Calibri"/>
              </a:rPr>
              <a:t>down </a:t>
            </a:r>
            <a:r>
              <a:rPr sz="3200" spc="7" dirty="0">
                <a:cs typeface="Calibri"/>
              </a:rPr>
              <a:t>and </a:t>
            </a:r>
            <a:r>
              <a:rPr sz="3200" spc="-7" dirty="0">
                <a:cs typeface="Calibri"/>
              </a:rPr>
              <a:t>warn </a:t>
            </a:r>
            <a:r>
              <a:rPr sz="3200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team </a:t>
            </a:r>
            <a:r>
              <a:rPr sz="3200" dirty="0">
                <a:cs typeface="Calibri"/>
              </a:rPr>
              <a:t>if this</a:t>
            </a:r>
            <a:r>
              <a:rPr sz="3200" spc="-206" dirty="0">
                <a:cs typeface="Calibri"/>
              </a:rPr>
              <a:t> </a:t>
            </a:r>
            <a:r>
              <a:rPr sz="3200" dirty="0">
                <a:cs typeface="Calibri"/>
              </a:rPr>
              <a:t>happens</a:t>
            </a:r>
            <a:endParaRPr lang="en-US" sz="3200" dirty="0">
              <a:cs typeface="Calibri"/>
            </a:endParaRPr>
          </a:p>
          <a:p>
            <a:pPr marL="488488" indent="-471914">
              <a:spcBef>
                <a:spcPts val="1648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i="1" dirty="0">
                <a:cs typeface="Calibri"/>
              </a:rPr>
              <a:t>Exception – If the ball goes in the U’s side zone, the U flips the ball into the R who spots, hold the ball and advised the center to hold the snap until the R clears. U moves to his regular position.</a:t>
            </a:r>
            <a:endParaRPr sz="3200" i="1" dirty="0">
              <a:cs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9948672" y="7228332"/>
            <a:ext cx="3178048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2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56000" y="457200"/>
            <a:ext cx="6467755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en-US" sz="4000" b="1" i="1" spc="-7" dirty="0">
                <a:latin typeface="+mn-lt"/>
              </a:rPr>
              <a:t>ON PUNTS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65201" y="1116469"/>
            <a:ext cx="11963400" cy="5453008"/>
          </a:xfrm>
          <a:prstGeom prst="rect">
            <a:avLst/>
          </a:prstGeom>
        </p:spPr>
        <p:txBody>
          <a:bodyPr vert="horz" wrap="square" lIns="0" tIns="180571" rIns="0" bIns="0" rtlCol="0">
            <a:spAutoFit/>
          </a:bodyPr>
          <a:lstStyle/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dirty="0">
                <a:cs typeface="Calibri"/>
              </a:rPr>
              <a:t>T</a:t>
            </a:r>
            <a:r>
              <a:rPr sz="3200" dirty="0">
                <a:cs typeface="Calibri"/>
              </a:rPr>
              <a:t>he </a:t>
            </a:r>
            <a:r>
              <a:rPr sz="3200" spc="-14" dirty="0">
                <a:cs typeface="Calibri"/>
              </a:rPr>
              <a:t>Umpire s</a:t>
            </a:r>
            <a:r>
              <a:rPr lang="en-US" sz="3200" spc="-14" dirty="0">
                <a:cs typeface="Calibri"/>
              </a:rPr>
              <a:t>tay in the of</a:t>
            </a:r>
            <a:r>
              <a:rPr sz="3200" spc="-21" dirty="0">
                <a:cs typeface="Calibri"/>
              </a:rPr>
              <a:t>fensive </a:t>
            </a:r>
            <a:r>
              <a:rPr lang="en-US" sz="3200" dirty="0">
                <a:cs typeface="Calibri"/>
              </a:rPr>
              <a:t>backfield focused on line play</a:t>
            </a:r>
            <a:r>
              <a:rPr sz="3200" dirty="0">
                <a:cs typeface="Calibri"/>
              </a:rPr>
              <a:t> </a:t>
            </a:r>
            <a:endParaRPr lang="en-US" sz="3200" dirty="0">
              <a:cs typeface="Calibri"/>
            </a:endParaRP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dirty="0"/>
              <a:t>R would always line up on the kicking leg and U would be opposite of R.</a:t>
            </a: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dirty="0"/>
              <a:t>R would have kicker responsibilities and U would have snapper responsibilities and all other blocking responsibilities. </a:t>
            </a:r>
          </a:p>
          <a:p>
            <a:pPr marL="488488" marR="6978" indent="-471914">
              <a:spcBef>
                <a:spcPts val="893"/>
              </a:spcBef>
              <a:buFont typeface="Symbol"/>
              <a:buChar char=""/>
              <a:tabLst>
                <a:tab pos="488488" algn="l"/>
                <a:tab pos="489360" algn="l"/>
              </a:tabLst>
            </a:pPr>
            <a:r>
              <a:rPr lang="en-US" sz="3200" dirty="0"/>
              <a:t>If a bad snap occurs and is recovered by receivers and advanced, R would have GL responsibilities and U would clean up behind.</a:t>
            </a:r>
            <a:endParaRPr lang="en-US" sz="3200" spc="-7" dirty="0">
              <a:cs typeface="Calibri"/>
            </a:endParaRPr>
          </a:p>
          <a:p>
            <a:pPr>
              <a:lnSpc>
                <a:spcPct val="100000"/>
              </a:lnSpc>
            </a:pPr>
            <a:endParaRPr sz="3200" dirty="0">
              <a:cs typeface="Calibri"/>
            </a:endParaRPr>
          </a:p>
          <a:p>
            <a:pPr>
              <a:spcBef>
                <a:spcPts val="21"/>
              </a:spcBef>
            </a:pPr>
            <a:endParaRPr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02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50689" y="5144247"/>
            <a:ext cx="126487" cy="336717"/>
          </a:xfrm>
          <a:custGeom>
            <a:avLst/>
            <a:gdLst/>
            <a:ahLst/>
            <a:cxnLst/>
            <a:rect l="l" t="t" r="r" b="b"/>
            <a:pathLst>
              <a:path w="92075" h="245110">
                <a:moveTo>
                  <a:pt x="91605" y="0"/>
                </a:moveTo>
                <a:lnTo>
                  <a:pt x="0" y="0"/>
                </a:lnTo>
                <a:lnTo>
                  <a:pt x="0" y="244716"/>
                </a:lnTo>
                <a:lnTo>
                  <a:pt x="91605" y="244716"/>
                </a:lnTo>
                <a:lnTo>
                  <a:pt x="91605" y="0"/>
                </a:lnTo>
                <a:close/>
              </a:path>
            </a:pathLst>
          </a:custGeom>
          <a:solidFill>
            <a:srgbClr val="FFFF00">
              <a:alpha val="50999"/>
            </a:srgbClr>
          </a:solidFill>
        </p:spPr>
        <p:txBody>
          <a:bodyPr wrap="square" lIns="0" tIns="0" rIns="0" bIns="0" rtlCol="0"/>
          <a:lstStyle/>
          <a:p>
            <a:endParaRPr sz="2473"/>
          </a:p>
        </p:txBody>
      </p:sp>
      <p:sp>
        <p:nvSpPr>
          <p:cNvPr id="10" name="object 10"/>
          <p:cNvSpPr txBox="1"/>
          <p:nvPr/>
        </p:nvSpPr>
        <p:spPr>
          <a:xfrm>
            <a:off x="965200" y="2046050"/>
            <a:ext cx="12161520" cy="3975681"/>
          </a:xfrm>
          <a:prstGeom prst="rect">
            <a:avLst/>
          </a:prstGeom>
        </p:spPr>
        <p:txBody>
          <a:bodyPr vert="horz" wrap="square" lIns="0" tIns="180571" rIns="0" bIns="0" rtlCol="0">
            <a:spAutoFit/>
          </a:bodyPr>
          <a:lstStyle/>
          <a:p>
            <a:pPr marL="17446" marR="6978">
              <a:spcBef>
                <a:spcPts val="893"/>
              </a:spcBef>
              <a:tabLst>
                <a:tab pos="488488" algn="l"/>
                <a:tab pos="489360" algn="l"/>
              </a:tabLst>
            </a:pPr>
            <a:r>
              <a:rPr sz="3200" spc="-7" dirty="0">
                <a:cs typeface="Calibri"/>
              </a:rPr>
              <a:t>On </a:t>
            </a:r>
            <a:r>
              <a:rPr sz="3200" b="1" dirty="0">
                <a:cs typeface="Calibri"/>
              </a:rPr>
              <a:t>Field </a:t>
            </a:r>
            <a:r>
              <a:rPr sz="3200" b="1" spc="-7" dirty="0">
                <a:cs typeface="Calibri"/>
              </a:rPr>
              <a:t>Goals</a:t>
            </a:r>
            <a:r>
              <a:rPr sz="3200" spc="-48" dirty="0">
                <a:cs typeface="Calibri"/>
              </a:rPr>
              <a:t>, </a:t>
            </a:r>
            <a:r>
              <a:rPr sz="3200" spc="7" dirty="0">
                <a:cs typeface="Calibri"/>
              </a:rPr>
              <a:t>the </a:t>
            </a:r>
            <a:r>
              <a:rPr sz="3200" spc="-14" dirty="0">
                <a:cs typeface="Calibri"/>
              </a:rPr>
              <a:t>Umpire </a:t>
            </a:r>
            <a:r>
              <a:rPr lang="en-US" sz="3200" spc="-14" dirty="0">
                <a:cs typeface="Calibri"/>
              </a:rPr>
              <a:t>stay in the Offensive backfield when snapped outside the 15</a:t>
            </a:r>
          </a:p>
          <a:p>
            <a:pPr marL="17446" marR="6978">
              <a:spcBef>
                <a:spcPts val="893"/>
              </a:spcBef>
              <a:tabLst>
                <a:tab pos="488488" algn="l"/>
                <a:tab pos="489360" algn="l"/>
              </a:tabLst>
            </a:pPr>
            <a:r>
              <a:rPr lang="en-US" sz="3200" spc="-7" dirty="0">
                <a:cs typeface="Calibri"/>
              </a:rPr>
              <a:t>On </a:t>
            </a:r>
            <a:r>
              <a:rPr lang="en-US" sz="3200" b="1" dirty="0">
                <a:cs typeface="Calibri"/>
              </a:rPr>
              <a:t>Field </a:t>
            </a:r>
            <a:r>
              <a:rPr lang="en-US" sz="3200" b="1" spc="-7" dirty="0">
                <a:cs typeface="Calibri"/>
              </a:rPr>
              <a:t>Goals</a:t>
            </a:r>
            <a:r>
              <a:rPr lang="en-US" sz="3200" spc="-48" dirty="0">
                <a:cs typeface="Calibri"/>
              </a:rPr>
              <a:t>, </a:t>
            </a:r>
            <a:r>
              <a:rPr lang="en-US" sz="3200" spc="7" dirty="0">
                <a:cs typeface="Calibri"/>
              </a:rPr>
              <a:t>the </a:t>
            </a:r>
            <a:r>
              <a:rPr lang="en-US" sz="3200" spc="-14" dirty="0">
                <a:cs typeface="Calibri"/>
              </a:rPr>
              <a:t>Umpire stay under the upright when snapped inside the 15</a:t>
            </a:r>
          </a:p>
          <a:p>
            <a:pPr marL="17446" marR="6978">
              <a:spcBef>
                <a:spcPts val="893"/>
              </a:spcBef>
              <a:tabLst>
                <a:tab pos="488488" algn="l"/>
                <a:tab pos="489360" algn="l"/>
              </a:tabLst>
            </a:pPr>
            <a:r>
              <a:rPr lang="en-US" sz="3200" spc="-7" dirty="0">
                <a:cs typeface="Calibri"/>
              </a:rPr>
              <a:t>On </a:t>
            </a:r>
            <a:r>
              <a:rPr lang="en-US" sz="3200" b="1" dirty="0">
                <a:cs typeface="Calibri"/>
              </a:rPr>
              <a:t>PAT</a:t>
            </a:r>
            <a:r>
              <a:rPr lang="en-US" sz="3200" spc="-48" dirty="0">
                <a:cs typeface="Calibri"/>
              </a:rPr>
              <a:t>, </a:t>
            </a:r>
            <a:r>
              <a:rPr lang="en-US" sz="3200" spc="7" dirty="0">
                <a:cs typeface="Calibri"/>
              </a:rPr>
              <a:t>the </a:t>
            </a:r>
            <a:r>
              <a:rPr lang="en-US" sz="3200" spc="-14" dirty="0">
                <a:cs typeface="Calibri"/>
              </a:rPr>
              <a:t>Umpire stay under the upright when snapped inside the 15</a:t>
            </a:r>
          </a:p>
          <a:p>
            <a:pPr marL="17446" marR="6978">
              <a:spcBef>
                <a:spcPts val="893"/>
              </a:spcBef>
              <a:tabLst>
                <a:tab pos="488488" algn="l"/>
                <a:tab pos="489360" algn="l"/>
              </a:tabLst>
            </a:pPr>
            <a:endParaRPr lang="en-US" sz="3200" spc="-14" dirty="0">
              <a:cs typeface="Calibri"/>
            </a:endParaRPr>
          </a:p>
        </p:txBody>
      </p:sp>
      <p:sp>
        <p:nvSpPr>
          <p:cNvPr id="13" name="object 7"/>
          <p:cNvSpPr txBox="1">
            <a:spLocks noGrp="1"/>
          </p:cNvSpPr>
          <p:nvPr>
            <p:ph type="title"/>
          </p:nvPr>
        </p:nvSpPr>
        <p:spPr>
          <a:xfrm>
            <a:off x="1710190" y="516933"/>
            <a:ext cx="10397220" cy="633169"/>
          </a:xfrm>
          <a:prstGeom prst="rect">
            <a:avLst/>
          </a:prstGeom>
        </p:spPr>
        <p:txBody>
          <a:bodyPr vert="horz" wrap="square" lIns="0" tIns="17446" rIns="0" bIns="0" rtlCol="0">
            <a:spAutoFit/>
          </a:bodyPr>
          <a:lstStyle/>
          <a:p>
            <a:pPr marL="17446" algn="ctr">
              <a:spcBef>
                <a:spcPts val="137"/>
              </a:spcBef>
            </a:pPr>
            <a:r>
              <a:rPr lang="sv-SE" sz="4000" b="1" i="1" spc="-7" dirty="0">
                <a:latin typeface="+mn-lt"/>
                <a:cs typeface="Calibri"/>
              </a:rPr>
              <a:t>SCORING</a:t>
            </a:r>
            <a:r>
              <a:rPr lang="sv-SE" sz="4000" b="1" i="1" spc="302" dirty="0">
                <a:latin typeface="+mn-lt"/>
                <a:cs typeface="Calibri"/>
              </a:rPr>
              <a:t> </a:t>
            </a:r>
            <a:r>
              <a:rPr lang="sv-SE" sz="4000" b="1" i="1" spc="-7" dirty="0">
                <a:latin typeface="+mn-lt"/>
                <a:cs typeface="Calibri"/>
              </a:rPr>
              <a:t>KICKS – FG VS TRY</a:t>
            </a:r>
            <a:endParaRPr lang="sv-SE" sz="4000" spc="-7" dirty="0">
              <a:latin typeface="+mn-l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294967295"/>
          </p:nvPr>
        </p:nvSpPr>
        <p:spPr>
          <a:xfrm>
            <a:off x="9948672" y="7228332"/>
            <a:ext cx="3178048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927</Words>
  <Application>Microsoft Office PowerPoint</Application>
  <PresentationFormat>Custom</PresentationFormat>
  <Paragraphs>57</Paragraphs>
  <Slides>10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Calibri</vt:lpstr>
      <vt:lpstr>Symbol</vt:lpstr>
      <vt:lpstr>Times New Roman</vt:lpstr>
      <vt:lpstr>Office Theme</vt:lpstr>
      <vt:lpstr>UMPIRE ALIGNING BEHIND THE OFFENSE POSITION / MECHANIC TIPS FOR THE UMPIRE FOR 2020 </vt:lpstr>
      <vt:lpstr>U ON RUNNING PLAY RIGHT HANDED QB, FLIP FOR LEFT HANDED</vt:lpstr>
      <vt:lpstr>IF QB DROPS BACK TO PASS RIGHT HAND PASSER, FLIP FOR LEFT HANDED</vt:lpstr>
      <vt:lpstr>INELIGIBLE DOWNFIELD </vt:lpstr>
      <vt:lpstr>SPOTTING THE BALL</vt:lpstr>
      <vt:lpstr>BALL ROTATION</vt:lpstr>
      <vt:lpstr>HURRY UP</vt:lpstr>
      <vt:lpstr>ON PUNTS</vt:lpstr>
      <vt:lpstr>SCORING KICKS – FG VS TRY</vt:lpstr>
      <vt:lpstr>SCORING KICKS – FG VS TRY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Umpire Training #1  -  Compatibility Mode</dc:title>
  <dc:creator>davi622</dc:creator>
  <cp:lastModifiedBy>Julian Tackett</cp:lastModifiedBy>
  <cp:revision>27</cp:revision>
  <dcterms:created xsi:type="dcterms:W3CDTF">2020-08-16T17:31:24Z</dcterms:created>
  <dcterms:modified xsi:type="dcterms:W3CDTF">2020-09-15T17:29:34Z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2020-06-03T00:00:00Z</vt:filetime>
  </property>
  <property fmtid="{D5CDD505-2E9C-101B-9397-08002B2CF9AE}" pid="3" name="LastSaved">
    <vt:filetime>2020-08-16T00:00:00Z</vt:filetime>
  </property>
</Properties>
</file>